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2" r:id="rId4"/>
    <p:sldId id="276" r:id="rId5"/>
    <p:sldId id="257" r:id="rId6"/>
    <p:sldId id="258" r:id="rId7"/>
    <p:sldId id="260" r:id="rId8"/>
    <p:sldId id="261" r:id="rId9"/>
    <p:sldId id="264" r:id="rId10"/>
    <p:sldId id="265" r:id="rId11"/>
    <p:sldId id="268" r:id="rId12"/>
    <p:sldId id="267" r:id="rId13"/>
    <p:sldId id="269" r:id="rId14"/>
    <p:sldId id="270" r:id="rId15"/>
    <p:sldId id="273" r:id="rId16"/>
    <p:sldId id="271" r:id="rId17"/>
    <p:sldId id="277" r:id="rId18"/>
    <p:sldId id="278" r:id="rId19"/>
    <p:sldId id="279" r:id="rId20"/>
    <p:sldId id="262" r:id="rId21"/>
    <p:sldId id="263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46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6E11-67B1-423F-B7C5-94993E6F3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486AD-9E51-40A2-B3F8-7CB213AD6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A5789-FA9A-43B3-B2D0-47951D9C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229A3-E782-4DB5-817A-674B6C2F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17207-5C74-4C5A-900D-B3EE91E8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9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CDE3-F53B-4F90-A8CD-7FA1F7D5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81CE3-49CA-4825-9D6B-CE690849D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AA395-00C9-49E0-8F16-0799F972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21AAC-7A29-4735-A609-27C353ED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62E81-E9C3-4AF9-B679-D38B2716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2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82E04-10DB-403F-BD62-F2234EB38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888A3-376C-49C5-94D2-B57AD8B3A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FBDFE-A975-46B3-B381-18026514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29F46-1D6A-4685-AEC1-C5DBB66E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4E88-4240-4399-8BB4-2EBBA6D4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5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2E62-4CCD-4397-927A-38B12FBC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9422-7319-4AC4-95ED-CFD26092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7C6EF-5A13-4362-85FB-22C6822C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17EC-76D4-4BD6-AEBA-CE904EFB5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BC0EE-8AE7-4728-9F64-329DAC8F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1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C3980-59E7-4DBC-8C36-2955EBE4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6E5DC-E376-49FB-9622-17B9B7EC4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CA18-24B6-4BE0-9194-B906A6C3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F6272-59E8-4644-995A-EAB3D8AD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A389-80A5-4E6D-9652-F9801E33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8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8210-203C-4320-A577-D749AFA2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5BC97-DA1C-426A-988C-E27E09D42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E9739-3D41-4913-902D-3D03FC38C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82968-A5B9-4FF6-9D71-BFC2F4C3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8539F-8351-4F21-896D-E65D194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DC95B-2153-4D20-A697-297A4C11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5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69C3-0916-45FA-9232-E9E6215B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A202B-05D5-490B-B826-E1DB9FAC1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74072-519B-4474-A9B9-4942A97FA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91D79-6628-488C-AFDA-08C190D89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33B9C-A898-43D3-9AEA-53544E1E3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3C5C3-AFB4-4919-8359-B0AB4D8D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EB3F72-C9A7-4343-99D7-E2C287A3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F6D62-1FFD-4568-8C6D-42F48AD0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5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4219-46A0-47AB-A21E-3BCD36ED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190F1-210E-49F0-ADAA-5F067213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F130D-AF1C-459B-B9E1-075ED7E6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11B8E-C5A4-4A47-BB2C-C065FDD2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C52C9-F182-42A8-AED6-87F96FD1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E334F-7568-47F1-9929-47E29841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0C57D-D01D-4B9D-89D8-1C0CA013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7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A05F-F715-4CCB-9BB1-A85E5162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BDF48-A0FE-447E-8DFD-E56446D9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9FA9B-6735-4CD1-AAAC-09A7718F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D9F4-329C-4BBF-9D7A-F63EF888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7C467-7905-40D7-B33B-7395EB3F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64032-4D82-49F3-8EA1-093F28EF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9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9D9B-7DE9-4984-A6D7-9C22A928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E4FA8A-453E-4CF2-9024-255555C00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B0BD0-A4D5-4B10-A46B-DF3412170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F8B94-2B8A-424A-9D8D-2022AAFE7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24893-9D1B-4A36-8182-418A12DC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FF8E1-4207-4F8D-819E-F48B35C3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3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B9DE9-E0F5-40BD-B648-D7F37EF2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FC8B-01DA-4F1C-B51D-B6AABFB26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4F0E9-D2D4-4E09-8979-BBFAD9960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FC9EA-3027-4782-A4EE-09A7B1EC6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9CED2-00C7-4409-9935-6771C7A51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1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2127-C839-47E8-BB19-3E43C1586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102" y="1051316"/>
            <a:ext cx="9144000" cy="972390"/>
          </a:xfrm>
        </p:spPr>
        <p:txBody>
          <a:bodyPr/>
          <a:lstStyle/>
          <a:p>
            <a:r>
              <a:rPr lang="en-US" dirty="0"/>
              <a:t>Project Epidemics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473E3B-B6D9-4592-B6F8-D7D3B270C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83485"/>
            <a:ext cx="9144000" cy="1655762"/>
          </a:xfrm>
        </p:spPr>
        <p:txBody>
          <a:bodyPr/>
          <a:lstStyle/>
          <a:p>
            <a:r>
              <a:rPr lang="en-US" dirty="0"/>
              <a:t>Manu, Jason and Jag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001E5-2FBB-486F-94FC-CD12459F0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93" y="3430846"/>
            <a:ext cx="4125013" cy="30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D2AC0-8CBF-4D1D-B5D6-EC1C042CC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5338"/>
            <a:ext cx="6096000" cy="42257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C4FDC4-E493-4114-95DF-1D13BC9E4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417"/>
            <a:ext cx="6096000" cy="42755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9B0596-E586-461E-8410-8EEC07212C2C}"/>
              </a:ext>
            </a:extLst>
          </p:cNvPr>
          <p:cNvSpPr txBox="1">
            <a:spLocks/>
          </p:cNvSpPr>
          <p:nvPr/>
        </p:nvSpPr>
        <p:spPr>
          <a:xfrm>
            <a:off x="92964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Following the development of a vaccine the number of cases precipitously falls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6E9B1C-34C2-404C-B05F-B58ACE148391}"/>
              </a:ext>
            </a:extLst>
          </p:cNvPr>
          <p:cNvSpPr/>
          <p:nvPr/>
        </p:nvSpPr>
        <p:spPr>
          <a:xfrm>
            <a:off x="2900256" y="4496496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FDF3C8B-A036-453D-B740-9E015BA39FEA}"/>
              </a:ext>
            </a:extLst>
          </p:cNvPr>
          <p:cNvSpPr/>
          <p:nvPr/>
        </p:nvSpPr>
        <p:spPr>
          <a:xfrm>
            <a:off x="6717435" y="5195385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763012-8385-43CF-A1E2-1D5687585A8D}"/>
              </a:ext>
            </a:extLst>
          </p:cNvPr>
          <p:cNvSpPr/>
          <p:nvPr/>
        </p:nvSpPr>
        <p:spPr>
          <a:xfrm>
            <a:off x="9292807" y="5406335"/>
            <a:ext cx="122631" cy="28818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C8BDD98-4C7B-49BB-88F0-E945726BA63C}"/>
              </a:ext>
            </a:extLst>
          </p:cNvPr>
          <p:cNvSpPr/>
          <p:nvPr/>
        </p:nvSpPr>
        <p:spPr>
          <a:xfrm>
            <a:off x="9354123" y="4557674"/>
            <a:ext cx="122631" cy="28818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6924496-4214-4E53-A8DA-77D45BC90701}"/>
              </a:ext>
            </a:extLst>
          </p:cNvPr>
          <p:cNvSpPr/>
          <p:nvPr/>
        </p:nvSpPr>
        <p:spPr>
          <a:xfrm>
            <a:off x="7380514" y="2735433"/>
            <a:ext cx="122631" cy="28818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06E8CF6-BFD8-46FA-8933-8BC93264A4D8}"/>
              </a:ext>
            </a:extLst>
          </p:cNvPr>
          <p:cNvSpPr/>
          <p:nvPr/>
        </p:nvSpPr>
        <p:spPr>
          <a:xfrm>
            <a:off x="8316610" y="5464014"/>
            <a:ext cx="122631" cy="28818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AA5B844-B886-4332-89E9-1067FC41B58A}"/>
              </a:ext>
            </a:extLst>
          </p:cNvPr>
          <p:cNvSpPr/>
          <p:nvPr/>
        </p:nvSpPr>
        <p:spPr>
          <a:xfrm>
            <a:off x="10996473" y="5853874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DA0D1F-73CF-4DD9-A336-295D2258D2AF}"/>
              </a:ext>
            </a:extLst>
          </p:cNvPr>
          <p:cNvSpPr/>
          <p:nvPr/>
        </p:nvSpPr>
        <p:spPr>
          <a:xfrm>
            <a:off x="682751" y="5406335"/>
            <a:ext cx="5240391" cy="99944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3F3080-C162-4277-A562-0BB5EB52A686}"/>
              </a:ext>
            </a:extLst>
          </p:cNvPr>
          <p:cNvCxnSpPr>
            <a:cxnSpLocks/>
          </p:cNvCxnSpPr>
          <p:nvPr/>
        </p:nvCxnSpPr>
        <p:spPr>
          <a:xfrm flipV="1">
            <a:off x="5923142" y="2785872"/>
            <a:ext cx="345716" cy="262046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F679C3-1809-4810-9D69-7579A72CB42D}"/>
              </a:ext>
            </a:extLst>
          </p:cNvPr>
          <p:cNvCxnSpPr>
            <a:cxnSpLocks/>
          </p:cNvCxnSpPr>
          <p:nvPr/>
        </p:nvCxnSpPr>
        <p:spPr>
          <a:xfrm>
            <a:off x="5923142" y="6405777"/>
            <a:ext cx="860497" cy="20847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11D8378-FA6C-4EE9-B70D-F8BA85248927}"/>
              </a:ext>
            </a:extLst>
          </p:cNvPr>
          <p:cNvSpPr/>
          <p:nvPr/>
        </p:nvSpPr>
        <p:spPr>
          <a:xfrm>
            <a:off x="265016" y="2077250"/>
            <a:ext cx="116964" cy="2748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331A6B-1555-4C3F-A50B-598F357F1F6C}"/>
              </a:ext>
            </a:extLst>
          </p:cNvPr>
          <p:cNvSpPr txBox="1"/>
          <p:nvPr/>
        </p:nvSpPr>
        <p:spPr>
          <a:xfrm>
            <a:off x="467599" y="2039869"/>
            <a:ext cx="336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Date of Vaccine Developed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8EDD54-B1F2-4970-A06A-9203201D9F30}"/>
              </a:ext>
            </a:extLst>
          </p:cNvPr>
          <p:cNvSpPr/>
          <p:nvPr/>
        </p:nvSpPr>
        <p:spPr>
          <a:xfrm>
            <a:off x="136915" y="1990165"/>
            <a:ext cx="3173505" cy="39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8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Heat Map of Total Measles Cases by State (1928-2002)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6B93FE-669C-4566-B7A5-C44EAC645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54" y="1825625"/>
            <a:ext cx="791529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20EF2-4CEC-47AC-B6D5-0F52DDF67C9A}"/>
              </a:ext>
            </a:extLst>
          </p:cNvPr>
          <p:cNvSpPr txBox="1"/>
          <p:nvPr/>
        </p:nvSpPr>
        <p:spPr>
          <a:xfrm>
            <a:off x="384048" y="5120640"/>
            <a:ext cx="7441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1.) NY</a:t>
            </a:r>
          </a:p>
          <a:p>
            <a:r>
              <a:rPr lang="en-US" dirty="0"/>
              <a:t>2.) PA</a:t>
            </a:r>
          </a:p>
          <a:p>
            <a:r>
              <a:rPr lang="en-US" dirty="0"/>
              <a:t>3.) CA</a:t>
            </a:r>
          </a:p>
          <a:p>
            <a:r>
              <a:rPr lang="en-US" dirty="0"/>
              <a:t>4.) TX</a:t>
            </a:r>
          </a:p>
          <a:p>
            <a:r>
              <a:rPr lang="en-US" dirty="0"/>
              <a:t>5.) WI</a:t>
            </a:r>
          </a:p>
        </p:txBody>
      </p:sp>
    </p:spTree>
    <p:extLst>
      <p:ext uri="{BB962C8B-B14F-4D97-AF65-F5344CB8AC3E}">
        <p14:creationId xmlns:p14="http://schemas.microsoft.com/office/powerpoint/2010/main" val="404644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Heat Map of Total Incidence Per 100,000 People by State (1928-2002)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567FA-C19B-465E-99D9-51C799719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54" y="1857430"/>
            <a:ext cx="791529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250D5-1AC8-4C10-8362-7BB591891DEC}"/>
              </a:ext>
            </a:extLst>
          </p:cNvPr>
          <p:cNvSpPr txBox="1"/>
          <p:nvPr/>
        </p:nvSpPr>
        <p:spPr>
          <a:xfrm>
            <a:off x="384048" y="5120640"/>
            <a:ext cx="792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1.) WI</a:t>
            </a:r>
          </a:p>
          <a:p>
            <a:r>
              <a:rPr lang="en-US" dirty="0"/>
              <a:t>2.) VT</a:t>
            </a:r>
          </a:p>
          <a:p>
            <a:r>
              <a:rPr lang="en-US" dirty="0"/>
              <a:t>3.) UT</a:t>
            </a:r>
          </a:p>
          <a:p>
            <a:r>
              <a:rPr lang="en-US" dirty="0"/>
              <a:t>4.) MT</a:t>
            </a:r>
          </a:p>
          <a:p>
            <a:r>
              <a:rPr lang="en-US" dirty="0"/>
              <a:t>5.) NJ</a:t>
            </a:r>
          </a:p>
        </p:txBody>
      </p:sp>
    </p:spTree>
    <p:extLst>
      <p:ext uri="{BB962C8B-B14F-4D97-AF65-F5344CB8AC3E}">
        <p14:creationId xmlns:p14="http://schemas.microsoft.com/office/powerpoint/2010/main" val="68871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Following the public introduction of the Measles vaccine in 1963 cases fell steadily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5EE86-89C8-41FD-B884-BC4F41CD9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471"/>
            <a:ext cx="12192000" cy="523252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53D7B62-15BF-4FC9-88DD-769F8B2CB5B7}"/>
              </a:ext>
            </a:extLst>
          </p:cNvPr>
          <p:cNvSpPr/>
          <p:nvPr/>
        </p:nvSpPr>
        <p:spPr>
          <a:xfrm>
            <a:off x="5913120" y="3694176"/>
            <a:ext cx="262128" cy="46329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32FCC60-009A-4C78-A6FF-AB67744EC76B}"/>
              </a:ext>
            </a:extLst>
          </p:cNvPr>
          <p:cNvSpPr/>
          <p:nvPr/>
        </p:nvSpPr>
        <p:spPr>
          <a:xfrm>
            <a:off x="11576304" y="5791200"/>
            <a:ext cx="262128" cy="46329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019A9B-24A1-4A12-8CA5-188E76B7690B}"/>
              </a:ext>
            </a:extLst>
          </p:cNvPr>
          <p:cNvSpPr/>
          <p:nvPr/>
        </p:nvSpPr>
        <p:spPr>
          <a:xfrm>
            <a:off x="5955792" y="4279392"/>
            <a:ext cx="633984" cy="20909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9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Measles cases significantly fell every year from 1963 - 1966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557BD-F7C4-4BAA-B735-3DCECF8C6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9" y="1963454"/>
            <a:ext cx="817318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8EC1-3791-4FA5-A0E3-A5763DAAD9C3}"/>
              </a:ext>
            </a:extLst>
          </p:cNvPr>
          <p:cNvSpPr txBox="1"/>
          <p:nvPr/>
        </p:nvSpPr>
        <p:spPr>
          <a:xfrm>
            <a:off x="9032682" y="2828835"/>
            <a:ext cx="2424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One-Way ANOVA</a:t>
            </a:r>
          </a:p>
          <a:p>
            <a:r>
              <a:rPr lang="en-US" dirty="0"/>
              <a:t>F value = 61.36225</a:t>
            </a:r>
          </a:p>
          <a:p>
            <a:r>
              <a:rPr lang="en-US" dirty="0"/>
              <a:t>P value = 2.768965e-39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A16E28-2EE3-4F1D-B272-429607C44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03" t="48057" r="36150" b="31266"/>
          <a:stretch/>
        </p:blipFill>
        <p:spPr>
          <a:xfrm>
            <a:off x="8336782" y="4097694"/>
            <a:ext cx="3771683" cy="9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5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AC8F-81DA-4B0B-BCEA-E13C2F5C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F056F-FB4C-4E8A-A4D1-2B32856C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Vaccines are effective at controlling epidemics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Measles had by far the greatest incidence in US population of the seven infectious diseases analyzed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most populous states did not necessarily have the highest number of incidences of disease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While New York had the greatest number of cases, Wisconsin was the most impacted state during the measles epidemic when normalized by population</a:t>
            </a:r>
          </a:p>
        </p:txBody>
      </p:sp>
    </p:spTree>
    <p:extLst>
      <p:ext uri="{BB962C8B-B14F-4D97-AF65-F5344CB8AC3E}">
        <p14:creationId xmlns:p14="http://schemas.microsoft.com/office/powerpoint/2010/main" val="208928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3087E-9A18-4A31-8DD3-13A42D71A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60138"/>
            <a:ext cx="7315200" cy="370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D07A8-2B6F-4E63-8246-559F807FFFF3}"/>
              </a:ext>
            </a:extLst>
          </p:cNvPr>
          <p:cNvSpPr txBox="1"/>
          <p:nvPr/>
        </p:nvSpPr>
        <p:spPr>
          <a:xfrm>
            <a:off x="1457173" y="435196"/>
            <a:ext cx="9412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Welcome to Nevada</a:t>
            </a:r>
          </a:p>
          <a:p>
            <a:pPr algn="ctr"/>
            <a:r>
              <a:rPr lang="en-US" sz="2400" dirty="0"/>
              <a:t>Move here if you want to avoid the next epidemic!</a:t>
            </a:r>
          </a:p>
          <a:p>
            <a:pPr algn="ctr"/>
            <a:r>
              <a:rPr lang="en-US" sz="2400" dirty="0"/>
              <a:t> (lowest cumulative contagious disease cases)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C9315-2E83-4D8F-85D7-DDD4B16A5A85}"/>
              </a:ext>
            </a:extLst>
          </p:cNvPr>
          <p:cNvSpPr txBox="1"/>
          <p:nvPr/>
        </p:nvSpPr>
        <p:spPr>
          <a:xfrm>
            <a:off x="5213318" y="6097630"/>
            <a:ext cx="1900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735562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40D4-CEC7-41C7-B343-7A5EFA7CC80F}"/>
              </a:ext>
            </a:extLst>
          </p:cNvPr>
          <p:cNvSpPr txBox="1">
            <a:spLocks/>
          </p:cNvSpPr>
          <p:nvPr/>
        </p:nvSpPr>
        <p:spPr>
          <a:xfrm>
            <a:off x="838200" y="63547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0E8F9-55BB-48A1-9EBE-05641B235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5" t="35010" r="16297" b="23921"/>
          <a:stretch/>
        </p:blipFill>
        <p:spPr>
          <a:xfrm>
            <a:off x="295307" y="1579618"/>
            <a:ext cx="7714251" cy="2662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606C41-D505-4050-8730-7ECB66F92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3" t="48913" r="15856" b="23743"/>
          <a:stretch/>
        </p:blipFill>
        <p:spPr>
          <a:xfrm>
            <a:off x="8009558" y="2469368"/>
            <a:ext cx="3903347" cy="1772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3ADA5-B83A-4D0F-AFF0-D155505BE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96" b="54367"/>
          <a:stretch/>
        </p:blipFill>
        <p:spPr>
          <a:xfrm>
            <a:off x="1531335" y="4796932"/>
            <a:ext cx="9129330" cy="181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D8965-20F5-4144-88FE-0C25F02D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8" t="5776" r="41363" b="18074"/>
          <a:stretch/>
        </p:blipFill>
        <p:spPr>
          <a:xfrm>
            <a:off x="1127922" y="1069502"/>
            <a:ext cx="4128209" cy="3671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300E7-216B-499A-AAC5-E2C73B09B6A7}"/>
              </a:ext>
            </a:extLst>
          </p:cNvPr>
          <p:cNvSpPr txBox="1"/>
          <p:nvPr/>
        </p:nvSpPr>
        <p:spPr>
          <a:xfrm>
            <a:off x="1959195" y="4789448"/>
            <a:ext cx="16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California,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22ED-F1C3-4267-B304-B9AA37A86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8" t="5348" r="26404" b="31979"/>
          <a:stretch/>
        </p:blipFill>
        <p:spPr>
          <a:xfrm>
            <a:off x="5831948" y="1069502"/>
            <a:ext cx="5403273" cy="3030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85A32-A019-453F-AFE2-FEA326DB18F0}"/>
              </a:ext>
            </a:extLst>
          </p:cNvPr>
          <p:cNvSpPr txBox="1"/>
          <p:nvPr/>
        </p:nvSpPr>
        <p:spPr>
          <a:xfrm>
            <a:off x="8008742" y="4192887"/>
            <a:ext cx="16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California,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4C8A3-5D12-4CD8-B2F6-F339818F1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1" t="24314" r="3143" b="53297"/>
          <a:stretch/>
        </p:blipFill>
        <p:spPr>
          <a:xfrm>
            <a:off x="1127922" y="5158780"/>
            <a:ext cx="9936155" cy="1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3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47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3E70DD-7876-4750-93CE-07E17951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57" t="9962" r="9713" b="12724"/>
          <a:stretch/>
        </p:blipFill>
        <p:spPr>
          <a:xfrm>
            <a:off x="1906751" y="492476"/>
            <a:ext cx="8212243" cy="42101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53DB0-D4FE-4FB7-AB0B-A6BC7D12111D}"/>
              </a:ext>
            </a:extLst>
          </p:cNvPr>
          <p:cNvSpPr/>
          <p:nvPr/>
        </p:nvSpPr>
        <p:spPr>
          <a:xfrm>
            <a:off x="3048000" y="506684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Measles was eliminated in the United States in 2000, meaning it was no longer continuously transmitted in the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United States is currently at risk of losing its measles elimination status.</a:t>
            </a:r>
          </a:p>
        </p:txBody>
      </p:sp>
    </p:spTree>
    <p:extLst>
      <p:ext uri="{BB962C8B-B14F-4D97-AF65-F5344CB8AC3E}">
        <p14:creationId xmlns:p14="http://schemas.microsoft.com/office/powerpoint/2010/main" val="373420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Average number of cases over years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48D63-4448-40E9-893B-F12D96676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6776"/>
            <a:ext cx="6029966" cy="4271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C901E-CEA7-4504-B3D8-195FC8883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6777"/>
            <a:ext cx="5958177" cy="427122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A45EAF2-6C9D-4599-BC91-F8D1642AB5BB}"/>
              </a:ext>
            </a:extLst>
          </p:cNvPr>
          <p:cNvSpPr/>
          <p:nvPr/>
        </p:nvSpPr>
        <p:spPr>
          <a:xfrm>
            <a:off x="2804160" y="4102608"/>
            <a:ext cx="121920" cy="286512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42D4C5B-23EC-4DD4-9C3A-0479410D5603}"/>
              </a:ext>
            </a:extLst>
          </p:cNvPr>
          <p:cNvSpPr/>
          <p:nvPr/>
        </p:nvSpPr>
        <p:spPr>
          <a:xfrm>
            <a:off x="6595872" y="5059680"/>
            <a:ext cx="121920" cy="28651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D7E1846-4334-4731-A5F7-1E3DB85C32CD}"/>
              </a:ext>
            </a:extLst>
          </p:cNvPr>
          <p:cNvSpPr/>
          <p:nvPr/>
        </p:nvSpPr>
        <p:spPr>
          <a:xfrm>
            <a:off x="9174480" y="4722388"/>
            <a:ext cx="121920" cy="28651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0439FE4-9C6C-4A7D-81CB-51BB42C9342C}"/>
              </a:ext>
            </a:extLst>
          </p:cNvPr>
          <p:cNvSpPr/>
          <p:nvPr/>
        </p:nvSpPr>
        <p:spPr>
          <a:xfrm>
            <a:off x="9174480" y="3285744"/>
            <a:ext cx="121920" cy="28651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9E511F2-EE14-497E-AD2B-F37F0529E6AE}"/>
              </a:ext>
            </a:extLst>
          </p:cNvPr>
          <p:cNvSpPr/>
          <p:nvPr/>
        </p:nvSpPr>
        <p:spPr>
          <a:xfrm>
            <a:off x="7150608" y="2586776"/>
            <a:ext cx="121920" cy="286512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D2684DF-6C5C-4435-84DD-7BFFC971D6BE}"/>
              </a:ext>
            </a:extLst>
          </p:cNvPr>
          <p:cNvSpPr/>
          <p:nvPr/>
        </p:nvSpPr>
        <p:spPr>
          <a:xfrm>
            <a:off x="8072126" y="4773168"/>
            <a:ext cx="121920" cy="28651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6EFE93D-CBB1-4A4E-9EFA-81446DD1FEFB}"/>
              </a:ext>
            </a:extLst>
          </p:cNvPr>
          <p:cNvSpPr/>
          <p:nvPr/>
        </p:nvSpPr>
        <p:spPr>
          <a:xfrm>
            <a:off x="10863072" y="5291328"/>
            <a:ext cx="121920" cy="28651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64EC6-8606-45A5-AC4F-1AE4E3E05D96}"/>
              </a:ext>
            </a:extLst>
          </p:cNvPr>
          <p:cNvSpPr/>
          <p:nvPr/>
        </p:nvSpPr>
        <p:spPr>
          <a:xfrm>
            <a:off x="530352" y="5425440"/>
            <a:ext cx="5334000" cy="9936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D68BB6-99B0-456C-A93F-90C534462E65}"/>
              </a:ext>
            </a:extLst>
          </p:cNvPr>
          <p:cNvCxnSpPr>
            <a:cxnSpLocks/>
          </p:cNvCxnSpPr>
          <p:nvPr/>
        </p:nvCxnSpPr>
        <p:spPr>
          <a:xfrm flipV="1">
            <a:off x="5870448" y="2810256"/>
            <a:ext cx="499872" cy="26029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128C67-0EAB-4F96-8251-B2F239B91431}"/>
              </a:ext>
            </a:extLst>
          </p:cNvPr>
          <p:cNvCxnSpPr>
            <a:cxnSpLocks/>
          </p:cNvCxnSpPr>
          <p:nvPr/>
        </p:nvCxnSpPr>
        <p:spPr>
          <a:xfrm>
            <a:off x="5864352" y="6419088"/>
            <a:ext cx="731520" cy="20726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60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Average Incidence Per 100,000 People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E2576-87BE-4335-AD68-79C45306A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6427"/>
            <a:ext cx="5986564" cy="42915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BD167-6307-4C9D-840D-55D81B3D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36" y="2592125"/>
            <a:ext cx="5986564" cy="4265875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906586A-807F-4BE5-B65E-528995BEB1B4}"/>
              </a:ext>
            </a:extLst>
          </p:cNvPr>
          <p:cNvSpPr/>
          <p:nvPr/>
        </p:nvSpPr>
        <p:spPr>
          <a:xfrm>
            <a:off x="2756458" y="4424030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27F5D97-0E56-4F0E-9259-CF90E1260582}"/>
              </a:ext>
            </a:extLst>
          </p:cNvPr>
          <p:cNvSpPr/>
          <p:nvPr/>
        </p:nvSpPr>
        <p:spPr>
          <a:xfrm>
            <a:off x="6770903" y="5263194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BD9C35F-40D8-47B1-8954-0223E92F5AD1}"/>
              </a:ext>
            </a:extLst>
          </p:cNvPr>
          <p:cNvSpPr/>
          <p:nvPr/>
        </p:nvSpPr>
        <p:spPr>
          <a:xfrm>
            <a:off x="9312109" y="5321586"/>
            <a:ext cx="122631" cy="28818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875C694-5943-4052-9159-28C73CDD2F2E}"/>
              </a:ext>
            </a:extLst>
          </p:cNvPr>
          <p:cNvSpPr/>
          <p:nvPr/>
        </p:nvSpPr>
        <p:spPr>
          <a:xfrm>
            <a:off x="9312911" y="4211635"/>
            <a:ext cx="122631" cy="28818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3E77D8C-FCAC-4FFE-8FEA-E2AA4BC2BDD4}"/>
              </a:ext>
            </a:extLst>
          </p:cNvPr>
          <p:cNvSpPr/>
          <p:nvPr/>
        </p:nvSpPr>
        <p:spPr>
          <a:xfrm>
            <a:off x="7301266" y="2750137"/>
            <a:ext cx="122631" cy="28818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9548571-81E4-4E39-9D90-69B691E66426}"/>
              </a:ext>
            </a:extLst>
          </p:cNvPr>
          <p:cNvSpPr/>
          <p:nvPr/>
        </p:nvSpPr>
        <p:spPr>
          <a:xfrm>
            <a:off x="8225829" y="5177495"/>
            <a:ext cx="122631" cy="28818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06D208F-85BF-4348-B4C0-686CC65428D1}"/>
              </a:ext>
            </a:extLst>
          </p:cNvPr>
          <p:cNvSpPr/>
          <p:nvPr/>
        </p:nvSpPr>
        <p:spPr>
          <a:xfrm>
            <a:off x="10898937" y="5848411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EA77D2-1E96-4989-AB9F-37AF18E6F29F}"/>
              </a:ext>
            </a:extLst>
          </p:cNvPr>
          <p:cNvSpPr/>
          <p:nvPr/>
        </p:nvSpPr>
        <p:spPr>
          <a:xfrm>
            <a:off x="469392" y="5398089"/>
            <a:ext cx="5365102" cy="99944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DD8195-581A-426F-A971-3F6B18A4DA9B}"/>
              </a:ext>
            </a:extLst>
          </p:cNvPr>
          <p:cNvCxnSpPr>
            <a:cxnSpLocks/>
          </p:cNvCxnSpPr>
          <p:nvPr/>
        </p:nvCxnSpPr>
        <p:spPr>
          <a:xfrm flipV="1">
            <a:off x="5840626" y="2831056"/>
            <a:ext cx="571262" cy="255477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A16F86-0FDC-4363-80B5-1161A5B03C94}"/>
              </a:ext>
            </a:extLst>
          </p:cNvPr>
          <p:cNvCxnSpPr>
            <a:cxnSpLocks/>
          </p:cNvCxnSpPr>
          <p:nvPr/>
        </p:nvCxnSpPr>
        <p:spPr>
          <a:xfrm>
            <a:off x="5834494" y="6397530"/>
            <a:ext cx="735785" cy="20847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5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Total Number of Measles Cases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B192E-4127-4A2F-8BD8-DA634FAB3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4" y="1690688"/>
            <a:ext cx="11712271" cy="5005413"/>
          </a:xfrm>
        </p:spPr>
      </p:pic>
    </p:spTree>
    <p:extLst>
      <p:ext uri="{BB962C8B-B14F-4D97-AF65-F5344CB8AC3E}">
        <p14:creationId xmlns:p14="http://schemas.microsoft.com/office/powerpoint/2010/main" val="311117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597F-B64D-45BF-AF78-3BFA0435170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FA916-168F-4485-9F15-4BF79093C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Historical analysis of the rates of seven infectious diseases by U.S. state and year using datasets from Kaggle (Project Tycho : Contagious Diseases)</a:t>
            </a:r>
          </a:p>
          <a:p>
            <a:pPr lvl="1"/>
            <a:r>
              <a:rPr lang="en-US" dirty="0"/>
              <a:t>Smallpox, polio, measles, mumps, rubella, hepatitis A, and whooping cough (pertussis)</a:t>
            </a:r>
          </a:p>
          <a:p>
            <a:pPr lvl="1"/>
            <a:r>
              <a:rPr lang="en-US" dirty="0"/>
              <a:t>From the National Notifiable Disease Surveillance System (NNDSS) reports for the United States ranging from 1916-2011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Explore the relationship between population and disease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Produce a US heatmap of total measles cases by U.S.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05402-0EE7-464C-99D3-F386D5AAD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5" t="9928" r="36397" b="80180"/>
          <a:stretch/>
        </p:blipFill>
        <p:spPr>
          <a:xfrm>
            <a:off x="2337706" y="1396777"/>
            <a:ext cx="7516588" cy="15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EE33-3C8A-4BC5-8C52-E623CCA1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3519"/>
          </a:xfrm>
        </p:spPr>
        <p:txBody>
          <a:bodyPr/>
          <a:lstStyle/>
          <a:p>
            <a:pPr algn="ctr"/>
            <a:r>
              <a:rPr lang="en-US" dirty="0"/>
              <a:t>Data Cleanup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03BE2D-1BB6-4E8F-A1C9-0B7D9B5FD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74" t="25470" r="48503" b="50931"/>
          <a:stretch/>
        </p:blipFill>
        <p:spPr>
          <a:xfrm>
            <a:off x="468188" y="1877152"/>
            <a:ext cx="3178346" cy="1313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170D1-FDBD-4C49-AB7E-29656B488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05" t="27594" r="42286" b="21854"/>
          <a:stretch/>
        </p:blipFill>
        <p:spPr>
          <a:xfrm>
            <a:off x="4404978" y="1821835"/>
            <a:ext cx="2787492" cy="1956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6555D-6F89-4277-9DAE-7E78A041F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6" t="37029" r="43088" b="25989"/>
          <a:stretch/>
        </p:blipFill>
        <p:spPr>
          <a:xfrm>
            <a:off x="7426145" y="1624700"/>
            <a:ext cx="4425088" cy="232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16A90-1871-4858-83C7-EA63179AE7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85" t="36863" r="16096" b="23178"/>
          <a:stretch/>
        </p:blipFill>
        <p:spPr>
          <a:xfrm>
            <a:off x="6406178" y="4616554"/>
            <a:ext cx="5483315" cy="1838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7DBB8-6F14-4A3F-9F83-F8A55AF717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26" t="38502" r="15936" b="28771"/>
          <a:stretch/>
        </p:blipFill>
        <p:spPr>
          <a:xfrm>
            <a:off x="144517" y="4619003"/>
            <a:ext cx="6223401" cy="1711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CBFE86-5078-4570-A48E-F5160633E0F2}"/>
              </a:ext>
            </a:extLst>
          </p:cNvPr>
          <p:cNvSpPr txBox="1"/>
          <p:nvPr/>
        </p:nvSpPr>
        <p:spPr>
          <a:xfrm>
            <a:off x="1224422" y="1273607"/>
            <a:ext cx="211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Frame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CE1-D878-42D6-8E00-EAA67885AC4C}"/>
              </a:ext>
            </a:extLst>
          </p:cNvPr>
          <p:cNvSpPr txBox="1"/>
          <p:nvPr/>
        </p:nvSpPr>
        <p:spPr>
          <a:xfrm>
            <a:off x="8184010" y="1273607"/>
            <a:ext cx="357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the date up into year and week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F39CF-DE9A-469A-B299-C76E93430EAD}"/>
              </a:ext>
            </a:extLst>
          </p:cNvPr>
          <p:cNvSpPr txBox="1"/>
          <p:nvPr/>
        </p:nvSpPr>
        <p:spPr>
          <a:xfrm>
            <a:off x="4534234" y="1273607"/>
            <a:ext cx="245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Remove “\N</a:t>
            </a:r>
            <a:r>
              <a:rPr lang="en-US" dirty="0"/>
              <a:t>” characters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B230E3-BC0B-4740-A4E6-3DAEEE05D907}"/>
              </a:ext>
            </a:extLst>
          </p:cNvPr>
          <p:cNvSpPr txBox="1"/>
          <p:nvPr/>
        </p:nvSpPr>
        <p:spPr>
          <a:xfrm>
            <a:off x="964915" y="4108382"/>
            <a:ext cx="513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Rename and </a:t>
            </a:r>
            <a:r>
              <a:rPr lang="en-US" dirty="0" err="1"/>
              <a:t>groupby</a:t>
            </a:r>
            <a:r>
              <a:rPr lang="en-US" dirty="0"/>
              <a:t> “State Name” and combine </a:t>
            </a:r>
            <a:r>
              <a:rPr lang="en-US" dirty="0" err="1"/>
              <a:t>dfs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334E9-65A5-4F39-BF50-1FC6DEAC642D}"/>
              </a:ext>
            </a:extLst>
          </p:cNvPr>
          <p:cNvSpPr/>
          <p:nvPr/>
        </p:nvSpPr>
        <p:spPr>
          <a:xfrm>
            <a:off x="7115817" y="4094908"/>
            <a:ext cx="4457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Rename and </a:t>
            </a:r>
            <a:r>
              <a:rPr lang="en-US" dirty="0" err="1"/>
              <a:t>groupby</a:t>
            </a:r>
            <a:r>
              <a:rPr lang="en-US" dirty="0"/>
              <a:t> “Year” and combine </a:t>
            </a:r>
            <a:r>
              <a:rPr lang="en-US" dirty="0" err="1"/>
              <a:t>dfs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B5D8254-4090-40DA-9B5D-2FEE2F299FAB}"/>
              </a:ext>
            </a:extLst>
          </p:cNvPr>
          <p:cNvSpPr/>
          <p:nvPr/>
        </p:nvSpPr>
        <p:spPr>
          <a:xfrm>
            <a:off x="3954760" y="2488929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C31F6FB-192D-4565-B475-CD86FB2149CD}"/>
              </a:ext>
            </a:extLst>
          </p:cNvPr>
          <p:cNvSpPr/>
          <p:nvPr/>
        </p:nvSpPr>
        <p:spPr>
          <a:xfrm>
            <a:off x="7367426" y="2487571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5E68AC5-F273-41F8-8D2A-6513EEA55E8D}"/>
              </a:ext>
            </a:extLst>
          </p:cNvPr>
          <p:cNvSpPr/>
          <p:nvPr/>
        </p:nvSpPr>
        <p:spPr>
          <a:xfrm>
            <a:off x="11756222" y="2533854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5BF5E6-254D-4093-B4DA-5AB5FA052294}"/>
              </a:ext>
            </a:extLst>
          </p:cNvPr>
          <p:cNvSpPr/>
          <p:nvPr/>
        </p:nvSpPr>
        <p:spPr>
          <a:xfrm>
            <a:off x="201647" y="5536049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EEA3D12-4284-41D2-A09B-9CB8E5986DD4}"/>
              </a:ext>
            </a:extLst>
          </p:cNvPr>
          <p:cNvSpPr/>
          <p:nvPr/>
        </p:nvSpPr>
        <p:spPr>
          <a:xfrm>
            <a:off x="6471237" y="5584393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DC824F-0770-460B-A7CF-E4E88AF3E2B7}"/>
              </a:ext>
            </a:extLst>
          </p:cNvPr>
          <p:cNvSpPr/>
          <p:nvPr/>
        </p:nvSpPr>
        <p:spPr>
          <a:xfrm>
            <a:off x="4772483" y="2560765"/>
            <a:ext cx="1183342" cy="18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4DB12D-89F9-47EB-B972-3A139A943167}"/>
              </a:ext>
            </a:extLst>
          </p:cNvPr>
          <p:cNvSpPr/>
          <p:nvPr/>
        </p:nvSpPr>
        <p:spPr>
          <a:xfrm>
            <a:off x="4772483" y="3468545"/>
            <a:ext cx="1183342" cy="18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5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F00B07-212E-4B52-9B0A-F552DEBAA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21410" r="28208" b="21219"/>
          <a:stretch/>
        </p:blipFill>
        <p:spPr>
          <a:xfrm>
            <a:off x="498762" y="1651544"/>
            <a:ext cx="11279443" cy="4959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E9F47-6D0A-4254-BAC4-F37D07DC0106}"/>
              </a:ext>
            </a:extLst>
          </p:cNvPr>
          <p:cNvSpPr txBox="1"/>
          <p:nvPr/>
        </p:nvSpPr>
        <p:spPr>
          <a:xfrm>
            <a:off x="312950" y="254272"/>
            <a:ext cx="1154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Stacked Bar Graph of All Epidemics Sorted by State</a:t>
            </a:r>
          </a:p>
        </p:txBody>
      </p:sp>
    </p:spTree>
    <p:extLst>
      <p:ext uri="{BB962C8B-B14F-4D97-AF65-F5344CB8AC3E}">
        <p14:creationId xmlns:p14="http://schemas.microsoft.com/office/powerpoint/2010/main" val="249913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2B3470-0CE7-4C2D-9A82-03FD2D65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6" y="869531"/>
            <a:ext cx="5899149" cy="3757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0A0A9-5322-46A4-9C3E-AD73F700C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99" y="2886284"/>
            <a:ext cx="6347781" cy="3697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920034-DAD4-4C7C-95D6-5E57AE9AD1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0" t="42724" r="29692" b="24274"/>
          <a:stretch/>
        </p:blipFill>
        <p:spPr>
          <a:xfrm>
            <a:off x="399825" y="4454410"/>
            <a:ext cx="4974108" cy="2129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E903E-662D-438E-90C7-04DB0B338294}"/>
              </a:ext>
            </a:extLst>
          </p:cNvPr>
          <p:cNvSpPr txBox="1"/>
          <p:nvPr/>
        </p:nvSpPr>
        <p:spPr>
          <a:xfrm>
            <a:off x="312950" y="254272"/>
            <a:ext cx="1154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Relationship between Measles and Population</a:t>
            </a:r>
          </a:p>
        </p:txBody>
      </p:sp>
    </p:spTree>
    <p:extLst>
      <p:ext uri="{BB962C8B-B14F-4D97-AF65-F5344CB8AC3E}">
        <p14:creationId xmlns:p14="http://schemas.microsoft.com/office/powerpoint/2010/main" val="271864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Average Number and Incidence Per 100,000 People by States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6F1E4-9376-40B1-ABFA-084C8EA9C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5" y="1574331"/>
            <a:ext cx="5886080" cy="3087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2D541-3A87-4BB5-98C8-AD0BD24C3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99" y="3189968"/>
            <a:ext cx="7435201" cy="36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4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698" y="365125"/>
            <a:ext cx="5569528" cy="2603008"/>
          </a:xfrm>
        </p:spPr>
        <p:txBody>
          <a:bodyPr/>
          <a:lstStyle/>
          <a:p>
            <a:r>
              <a:rPr lang="en-US" b="1" dirty="0"/>
              <a:t>Total Cases and Incidence Per 100,000 People by States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2F1DD4-AB8A-4F0D-9171-8A4CF477D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181"/>
            <a:ext cx="6268094" cy="31769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4B12F-3AC3-4EB4-9734-10167216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80" y="3083246"/>
            <a:ext cx="7837020" cy="37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Following the development of a vaccine the number of cases precipitously falls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2900DA-676C-476C-ADF6-780342955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58383"/>
            <a:ext cx="5971431" cy="40996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A27E3-1212-4048-9A3D-9AA1948ED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69" y="2758384"/>
            <a:ext cx="5971431" cy="409961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E0CAB21-4B06-43E9-8E7B-8F1553811A3B}"/>
              </a:ext>
            </a:extLst>
          </p:cNvPr>
          <p:cNvSpPr/>
          <p:nvPr/>
        </p:nvSpPr>
        <p:spPr>
          <a:xfrm>
            <a:off x="2878378" y="4299088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ED17D49-9A25-42C9-9DFB-C33545360717}"/>
              </a:ext>
            </a:extLst>
          </p:cNvPr>
          <p:cNvSpPr/>
          <p:nvPr/>
        </p:nvSpPr>
        <p:spPr>
          <a:xfrm>
            <a:off x="6935079" y="5319923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22862D0-5E3E-4AF9-A109-D9BC3D6B2E10}"/>
              </a:ext>
            </a:extLst>
          </p:cNvPr>
          <p:cNvSpPr/>
          <p:nvPr/>
        </p:nvSpPr>
        <p:spPr>
          <a:xfrm>
            <a:off x="9415439" y="5162870"/>
            <a:ext cx="122631" cy="28818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DD1FFFE-AEE3-4EA2-880E-3CB76B6BBCB2}"/>
              </a:ext>
            </a:extLst>
          </p:cNvPr>
          <p:cNvSpPr/>
          <p:nvPr/>
        </p:nvSpPr>
        <p:spPr>
          <a:xfrm>
            <a:off x="9406710" y="3755925"/>
            <a:ext cx="122631" cy="28818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CC67B2D-A67C-4255-A36D-990AB953E34E}"/>
              </a:ext>
            </a:extLst>
          </p:cNvPr>
          <p:cNvSpPr/>
          <p:nvPr/>
        </p:nvSpPr>
        <p:spPr>
          <a:xfrm>
            <a:off x="7520722" y="2656185"/>
            <a:ext cx="122631" cy="28818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5A4498E-6700-4C6B-8C60-5E939543D711}"/>
              </a:ext>
            </a:extLst>
          </p:cNvPr>
          <p:cNvSpPr/>
          <p:nvPr/>
        </p:nvSpPr>
        <p:spPr>
          <a:xfrm>
            <a:off x="8477259" y="5346235"/>
            <a:ext cx="122631" cy="28818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C145207-2E09-48DD-A5C3-B0C311BE2C24}"/>
              </a:ext>
            </a:extLst>
          </p:cNvPr>
          <p:cNvSpPr/>
          <p:nvPr/>
        </p:nvSpPr>
        <p:spPr>
          <a:xfrm>
            <a:off x="11057433" y="5634418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BEC8B-CCFB-4DAB-8AB7-5AA27370B3EF}"/>
              </a:ext>
            </a:extLst>
          </p:cNvPr>
          <p:cNvSpPr/>
          <p:nvPr/>
        </p:nvSpPr>
        <p:spPr>
          <a:xfrm>
            <a:off x="682752" y="5406335"/>
            <a:ext cx="5157216" cy="99944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9B481-D60C-4315-9C3E-3E245F0E04F4}"/>
              </a:ext>
            </a:extLst>
          </p:cNvPr>
          <p:cNvCxnSpPr>
            <a:cxnSpLocks/>
          </p:cNvCxnSpPr>
          <p:nvPr/>
        </p:nvCxnSpPr>
        <p:spPr>
          <a:xfrm flipV="1">
            <a:off x="5839968" y="2944368"/>
            <a:ext cx="591312" cy="24619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297D58-F180-422C-B823-2E8FE0C0E885}"/>
              </a:ext>
            </a:extLst>
          </p:cNvPr>
          <p:cNvCxnSpPr>
            <a:cxnSpLocks/>
          </p:cNvCxnSpPr>
          <p:nvPr/>
        </p:nvCxnSpPr>
        <p:spPr>
          <a:xfrm>
            <a:off x="5839968" y="6405777"/>
            <a:ext cx="943671" cy="20847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407175E-7D16-41F3-B26E-9A251FAE3542}"/>
              </a:ext>
            </a:extLst>
          </p:cNvPr>
          <p:cNvSpPr/>
          <p:nvPr/>
        </p:nvSpPr>
        <p:spPr>
          <a:xfrm>
            <a:off x="265016" y="2077250"/>
            <a:ext cx="116964" cy="2748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F599D-6767-4BF9-BC9B-E6ABF88FD2C2}"/>
              </a:ext>
            </a:extLst>
          </p:cNvPr>
          <p:cNvSpPr txBox="1"/>
          <p:nvPr/>
        </p:nvSpPr>
        <p:spPr>
          <a:xfrm>
            <a:off x="467599" y="2039869"/>
            <a:ext cx="336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Date of Vaccine Developed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FEED39-DF09-47AD-9BCC-05D1C378A47E}"/>
              </a:ext>
            </a:extLst>
          </p:cNvPr>
          <p:cNvSpPr/>
          <p:nvPr/>
        </p:nvSpPr>
        <p:spPr>
          <a:xfrm>
            <a:off x="136915" y="1990165"/>
            <a:ext cx="3173505" cy="39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433</Words>
  <Application>Microsoft Office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Project Epidemics</vt:lpstr>
      <vt:lpstr>PowerPoint Presentation</vt:lpstr>
      <vt:lpstr>Objectives</vt:lpstr>
      <vt:lpstr>Data Cleanup</vt:lpstr>
      <vt:lpstr>PowerPoint Presentation</vt:lpstr>
      <vt:lpstr>PowerPoint Presentation</vt:lpstr>
      <vt:lpstr>Average Number and Incidence Per 100,000 People by States </vt:lpstr>
      <vt:lpstr>Total Cases and Incidence Per 100,000 People by States </vt:lpstr>
      <vt:lpstr>Following the development of a vaccine the number of cases precipitously falls</vt:lpstr>
      <vt:lpstr>PowerPoint Presentation</vt:lpstr>
      <vt:lpstr>Heat Map of Total Measles Cases by State (1928-2002)</vt:lpstr>
      <vt:lpstr>Heat Map of Total Incidence Per 100,000 People by State (1928-2002)</vt:lpstr>
      <vt:lpstr>Following the public introduction of the Measles vaccine in 1963 cases fell steadily</vt:lpstr>
      <vt:lpstr>Measles cases significantly fell every year from 1963 - 1966</vt:lpstr>
      <vt:lpstr>Summary</vt:lpstr>
      <vt:lpstr>PowerPoint Presentation</vt:lpstr>
      <vt:lpstr>PowerPoint Presentation</vt:lpstr>
      <vt:lpstr>PowerPoint Presentation</vt:lpstr>
      <vt:lpstr>PowerPoint Presentation</vt:lpstr>
      <vt:lpstr>Average number of cases over years</vt:lpstr>
      <vt:lpstr>Average Incidence Per 100,000 People by Year</vt:lpstr>
      <vt:lpstr>Total Number of Measles Cases by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Manmohan Shetty</dc:creator>
  <cp:lastModifiedBy>Jason Klug</cp:lastModifiedBy>
  <cp:revision>46</cp:revision>
  <dcterms:created xsi:type="dcterms:W3CDTF">2019-06-05T00:11:54Z</dcterms:created>
  <dcterms:modified xsi:type="dcterms:W3CDTF">2019-06-05T21:30:35Z</dcterms:modified>
</cp:coreProperties>
</file>